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57155"/>
            <a:ext cx="7416403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🦉</a:t>
            </a:r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Web Owl Multi-Agent RAG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87751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Website Navigation &amp; Information Retrieval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018" y="586978"/>
            <a:ext cx="6124099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🔍</a:t>
            </a:r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Hybrid Search Engine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018" y="1544717"/>
            <a:ext cx="369046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Four Intelligent Search Modes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9018" y="2379226"/>
            <a:ext cx="267569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Semantic Search 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🎯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719018" y="2938939"/>
            <a:ext cx="6345555" cy="1951196"/>
          </a:xfrm>
          <a:prstGeom prst="roundRect">
            <a:avLst>
              <a:gd name="adj" fmla="val 4422"/>
            </a:avLst>
          </a:prstGeom>
          <a:solidFill>
            <a:srgbClr val="162227"/>
          </a:solidFill>
          <a:ln/>
        </p:spPr>
      </p:sp>
      <p:sp>
        <p:nvSpPr>
          <p:cNvPr id="6" name="Shape 4"/>
          <p:cNvSpPr/>
          <p:nvPr/>
        </p:nvSpPr>
        <p:spPr>
          <a:xfrm>
            <a:off x="708779" y="2938939"/>
            <a:ext cx="6366034" cy="1951196"/>
          </a:xfrm>
          <a:prstGeom prst="roundRect">
            <a:avLst>
              <a:gd name="adj" fmla="val 1579"/>
            </a:avLst>
          </a:prstGeom>
          <a:solidFill>
            <a:srgbClr val="162227"/>
          </a:solidFill>
          <a:ln/>
        </p:spPr>
      </p:sp>
      <p:sp>
        <p:nvSpPr>
          <p:cNvPr id="7" name="Text 5"/>
          <p:cNvSpPr/>
          <p:nvPr/>
        </p:nvSpPr>
        <p:spPr>
          <a:xfrm>
            <a:off x="914162" y="3093006"/>
            <a:ext cx="5955268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semantic_search(self, query: str, top_k: int = 5):    query_embedding = self.embedder.encode([query])    scores, indices = self.faiss_index.search(query_embedding, top_k)    return self.enrich_results(indices, scores)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3447" y="2379226"/>
            <a:ext cx="299382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Graph Walk Search 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🌐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573447" y="2938939"/>
            <a:ext cx="6345555" cy="965359"/>
          </a:xfrm>
          <a:prstGeom prst="roundRect">
            <a:avLst>
              <a:gd name="adj" fmla="val 8938"/>
            </a:avLst>
          </a:prstGeom>
          <a:solidFill>
            <a:srgbClr val="162227"/>
          </a:solidFill>
          <a:ln/>
        </p:spPr>
      </p:sp>
      <p:sp>
        <p:nvSpPr>
          <p:cNvPr id="10" name="Shape 8"/>
          <p:cNvSpPr/>
          <p:nvPr/>
        </p:nvSpPr>
        <p:spPr>
          <a:xfrm>
            <a:off x="7563207" y="2938939"/>
            <a:ext cx="6366034" cy="965359"/>
          </a:xfrm>
          <a:prstGeom prst="roundRect">
            <a:avLst>
              <a:gd name="adj" fmla="val 3192"/>
            </a:avLst>
          </a:prstGeom>
          <a:solidFill>
            <a:srgbClr val="162227"/>
          </a:solidFill>
          <a:ln/>
        </p:spPr>
      </p:sp>
      <p:sp>
        <p:nvSpPr>
          <p:cNvPr id="11" name="Text 9"/>
          <p:cNvSpPr/>
          <p:nvPr/>
        </p:nvSpPr>
        <p:spPr>
          <a:xfrm>
            <a:off x="7768590" y="3093006"/>
            <a:ext cx="595526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graph_walk_search(self, query: str, max_depth: int = 2):    return context_aware_results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018" y="5557718"/>
            <a:ext cx="256794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Hybrid Search 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⚡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19018" y="6117431"/>
            <a:ext cx="6345555" cy="1293971"/>
          </a:xfrm>
          <a:prstGeom prst="roundRect">
            <a:avLst>
              <a:gd name="adj" fmla="val 6668"/>
            </a:avLst>
          </a:prstGeom>
          <a:solidFill>
            <a:srgbClr val="162227"/>
          </a:solidFill>
          <a:ln/>
        </p:spPr>
      </p:sp>
      <p:sp>
        <p:nvSpPr>
          <p:cNvPr id="14" name="Shape 12"/>
          <p:cNvSpPr/>
          <p:nvPr/>
        </p:nvSpPr>
        <p:spPr>
          <a:xfrm>
            <a:off x="708779" y="6117431"/>
            <a:ext cx="6366034" cy="1293971"/>
          </a:xfrm>
          <a:prstGeom prst="roundRect">
            <a:avLst>
              <a:gd name="adj" fmla="val 2381"/>
            </a:avLst>
          </a:prstGeom>
          <a:solidFill>
            <a:srgbClr val="162227"/>
          </a:solidFill>
          <a:ln/>
        </p:spPr>
      </p:sp>
      <p:sp>
        <p:nvSpPr>
          <p:cNvPr id="15" name="Text 13"/>
          <p:cNvSpPr/>
          <p:nvPr/>
        </p:nvSpPr>
        <p:spPr>
          <a:xfrm>
            <a:off x="914162" y="6271498"/>
            <a:ext cx="5955268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hybrid_search(self, query: str, semantic_weight: float = 0.7, graph_weight: float = 0.3):    return best_of_both_worlds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3447" y="5557718"/>
            <a:ext cx="300740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 Multimodal Search 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🎭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73447" y="6091714"/>
            <a:ext cx="634555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Cross-format content discovery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3447" y="6492121"/>
            <a:ext cx="634555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Related asset identification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3447" y="6892528"/>
            <a:ext cx="634555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context building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815" y="659725"/>
            <a:ext cx="3072051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Project Introduction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805815" y="1249561"/>
            <a:ext cx="7003971" cy="719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🎯</a:t>
            </a:r>
            <a:pPr algn="l"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The Problem We Solve</a:t>
            </a:r>
            <a:endParaRPr lang="en-US" sz="4500" dirty="0"/>
          </a:p>
        </p:txBody>
      </p:sp>
      <p:sp>
        <p:nvSpPr>
          <p:cNvPr id="4" name="Shape 2"/>
          <p:cNvSpPr/>
          <p:nvPr/>
        </p:nvSpPr>
        <p:spPr>
          <a:xfrm>
            <a:off x="805815" y="2314337"/>
            <a:ext cx="4186118" cy="1755815"/>
          </a:xfrm>
          <a:prstGeom prst="roundRect">
            <a:avLst>
              <a:gd name="adj" fmla="val 550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5815" y="2314337"/>
            <a:ext cx="60960" cy="1755815"/>
          </a:xfrm>
          <a:prstGeom prst="roundRect">
            <a:avLst>
              <a:gd name="adj" fmla="val 158639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127403" y="2574965"/>
            <a:ext cx="300144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Overload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27403" y="3072765"/>
            <a:ext cx="3603903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get lost in complex websites.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5222081" y="2314337"/>
            <a:ext cx="4186118" cy="1755815"/>
          </a:xfrm>
          <a:prstGeom prst="roundRect">
            <a:avLst>
              <a:gd name="adj" fmla="val 550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22081" y="2314337"/>
            <a:ext cx="60960" cy="1755815"/>
          </a:xfrm>
          <a:prstGeom prst="roundRect">
            <a:avLst>
              <a:gd name="adj" fmla="val 158639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5543669" y="2574965"/>
            <a:ext cx="2878098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Poor Search Results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5543669" y="3072765"/>
            <a:ext cx="3603903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Generic search engines lack context.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9638348" y="2314337"/>
            <a:ext cx="4186238" cy="1755815"/>
          </a:xfrm>
          <a:prstGeom prst="roundRect">
            <a:avLst>
              <a:gd name="adj" fmla="val 550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8348" y="2314337"/>
            <a:ext cx="60960" cy="1755815"/>
          </a:xfrm>
          <a:prstGeom prst="roundRect">
            <a:avLst>
              <a:gd name="adj" fmla="val 158639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59935" y="2574965"/>
            <a:ext cx="3171468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Navigation Complexity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9959935" y="3072765"/>
            <a:ext cx="3604022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Multi-step processes are confusing.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805815" y="4300299"/>
            <a:ext cx="4186118" cy="1755815"/>
          </a:xfrm>
          <a:prstGeom prst="roundRect">
            <a:avLst>
              <a:gd name="adj" fmla="val 550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05815" y="4300299"/>
            <a:ext cx="60960" cy="1755815"/>
          </a:xfrm>
          <a:prstGeom prst="roundRect">
            <a:avLst>
              <a:gd name="adj" fmla="val 158639"/>
            </a:avLst>
          </a:prstGeom>
          <a:solidFill>
            <a:srgbClr val="609D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27403" y="4560927"/>
            <a:ext cx="34474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Fragmented Information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1127403" y="5058728"/>
            <a:ext cx="3603903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scattered across multiple pages.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5222081" y="4300299"/>
            <a:ext cx="4186118" cy="1755815"/>
          </a:xfrm>
          <a:prstGeom prst="roundRect">
            <a:avLst>
              <a:gd name="adj" fmla="val 550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22081" y="4300299"/>
            <a:ext cx="60960" cy="1755815"/>
          </a:xfrm>
          <a:prstGeom prst="roundRect">
            <a:avLst>
              <a:gd name="adj" fmla="val 158639"/>
            </a:avLst>
          </a:prstGeom>
          <a:solidFill>
            <a:srgbClr val="609DFF"/>
          </a:solidFill>
          <a:ln/>
        </p:spPr>
      </p:sp>
      <p:sp>
        <p:nvSpPr>
          <p:cNvPr id="22" name="Text 20"/>
          <p:cNvSpPr/>
          <p:nvPr/>
        </p:nvSpPr>
        <p:spPr>
          <a:xfrm>
            <a:off x="5543669" y="4560927"/>
            <a:ext cx="3250168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Intelligent Guidance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5543669" y="5058728"/>
            <a:ext cx="3603903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need step-by-step navigation help.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151096" y="6574036"/>
            <a:ext cx="12673489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"A student wants to apply for a Master's program but spends hours clicking through different pages, downloading PDFs, and still misses crucial requirements buried in documentation."</a:t>
            </a:r>
            <a:endParaRPr lang="en-US" sz="1800" dirty="0"/>
          </a:p>
        </p:txBody>
      </p:sp>
      <p:sp>
        <p:nvSpPr>
          <p:cNvPr id="25" name="Shape 23"/>
          <p:cNvSpPr/>
          <p:nvPr/>
        </p:nvSpPr>
        <p:spPr>
          <a:xfrm>
            <a:off x="805815" y="6315075"/>
            <a:ext cx="30480" cy="1254681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61292"/>
            <a:ext cx="7189946" cy="778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🦉</a:t>
            </a:r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Introducing Web Owl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3033832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3180278"/>
            <a:ext cx="316980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Understanding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789271" y="4099322"/>
            <a:ext cx="3169801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Comprehends website structure, content hierarchies, and navigation patterns across multiple pages.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3033832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3036" y="3180278"/>
            <a:ext cx="316980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Multi-Agent Intelligence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193036" y="4099322"/>
            <a:ext cx="3169801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Four specialized AI agents work together, each with specific expertise and responsibilities, ensuring quality through multi-layer verification.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033832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96801" y="3180278"/>
            <a:ext cx="316980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Navigation Guidance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596801" y="4099322"/>
            <a:ext cx="3169801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step-by-step navigation paths, recommends optimal routes, and suggests related content based on user intent.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313" y="471607"/>
            <a:ext cx="5235535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🎪</a:t>
            </a:r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Project Scope &amp; Vision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313" y="1443871"/>
            <a:ext cx="214395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Applications: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00313" y="1883331"/>
            <a:ext cx="650569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Educational Institutions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0313" y="2217777"/>
            <a:ext cx="650569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Corporate Websites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0313" y="2552224"/>
            <a:ext cx="650569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Government Portals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0313" y="2886670"/>
            <a:ext cx="650569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 Systems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013" y="1465302"/>
            <a:ext cx="6505694" cy="650569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57488" y="8549640"/>
            <a:ext cx="1317259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"First RAG system that doesn't just find information—it teaches users how to navigate and discover content intelligently."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0313" y="8356759"/>
            <a:ext cx="22860" cy="660202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23473"/>
            <a:ext cx="535626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System Architecture &amp; Innovation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863798" y="3655814"/>
            <a:ext cx="7416403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🏗️</a:t>
            </a:r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High-Level Architecture</a:t>
            </a:r>
            <a:endParaRPr lang="en-US" sz="4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7713"/>
            <a:ext cx="12902803" cy="155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💡</a:t>
            </a:r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Core Innovation: Multi-Modal Knowledge Representation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791539"/>
            <a:ext cx="12902803" cy="4690348"/>
          </a:xfrm>
          <a:prstGeom prst="roundRect">
            <a:avLst>
              <a:gd name="adj" fmla="val 22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038" y="2806779"/>
            <a:ext cx="12872323" cy="696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5855" y="29623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RAG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65827" y="29623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Owl RAG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879038" y="3503533"/>
            <a:ext cx="12872323" cy="11084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5855" y="3659148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Text chunks only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3659148"/>
            <a:ext cx="5938718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Multi-modal content (HTML, PDF, images, tables)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038" y="4612005"/>
            <a:ext cx="12872323" cy="713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5855" y="4767620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Flat document storage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4767620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Rich graph relationships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038" y="5325666"/>
            <a:ext cx="12872323" cy="713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5855" y="5481280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Simple similarity search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65827" y="5481280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Hybrid semantic + graph search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038" y="6039326"/>
            <a:ext cx="12872323" cy="713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5855" y="6194941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Single-agent processing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65827" y="6194941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Multi-agent intelligence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038" y="6752987"/>
            <a:ext cx="12872323" cy="713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5855" y="6908602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Information only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65827" y="6908602"/>
            <a:ext cx="5938718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Information + Navigation guidance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45588"/>
            <a:ext cx="10445115" cy="778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🔄</a:t>
            </a:r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Data Flow &amp; Processing Pipeline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18128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507105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69141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Ingestion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4224933"/>
            <a:ext cx="413635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 URL → Intelligent Crawler → Multi-format Extraction → Content Classification → Relationship Mapping → Knowledge Graph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3118128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507105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691414"/>
            <a:ext cx="34782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Knowledge Preparation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46965" y="4224933"/>
            <a:ext cx="413635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 Database → Text Chunking → Vector Embeddings → FAISS Index → Site Structure Analysis → Navigation Maps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3118128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507105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69141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Query Processing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0132" y="4224933"/>
            <a:ext cx="41363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Query → Retrieval → Multi-Agent Processing → Response Generation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637" y="559118"/>
            <a:ext cx="274046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Technical Deep Dive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1637" y="1080016"/>
            <a:ext cx="6471880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🕷️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Intelligent Web Crawler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1637" y="2027992"/>
            <a:ext cx="357056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Content Extraction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711637" y="2650569"/>
            <a:ext cx="13207127" cy="2581751"/>
          </a:xfrm>
          <a:prstGeom prst="roundRect">
            <a:avLst>
              <a:gd name="adj" fmla="val 3308"/>
            </a:avLst>
          </a:prstGeom>
          <a:solidFill>
            <a:srgbClr val="162227"/>
          </a:solidFill>
          <a:ln/>
        </p:spPr>
      </p:sp>
      <p:sp>
        <p:nvSpPr>
          <p:cNvPr id="6" name="Shape 4"/>
          <p:cNvSpPr/>
          <p:nvPr/>
        </p:nvSpPr>
        <p:spPr>
          <a:xfrm>
            <a:off x="701516" y="2650569"/>
            <a:ext cx="13227368" cy="2581751"/>
          </a:xfrm>
          <a:prstGeom prst="roundRect">
            <a:avLst>
              <a:gd name="adj" fmla="val 1181"/>
            </a:avLst>
          </a:prstGeom>
          <a:solidFill>
            <a:srgbClr val="162227"/>
          </a:solidFill>
          <a:ln/>
        </p:spPr>
      </p:sp>
      <p:sp>
        <p:nvSpPr>
          <p:cNvPr id="7" name="Text 5"/>
          <p:cNvSpPr/>
          <p:nvPr/>
        </p:nvSpPr>
        <p:spPr>
          <a:xfrm>
            <a:off x="904756" y="2802969"/>
            <a:ext cx="12820888" cy="2276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extract_content(url, soup):    content = {} # Multi-format support    content["text"] = clean_text_extraction(soup)    content["images"] = collect_images(soup)    content["tables"] = extract_structured_tables(soup)    content["pdfs"] = process_pdf_documents(soup)    return content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1637" y="5537240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11637" y="6159818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Content Classification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1637" y="6556177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Relationship Mapping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1637" y="6952536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PDF Intelligence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1637" y="7348895"/>
            <a:ext cx="1320712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Depth-First Navigation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398" y="555069"/>
            <a:ext cx="8414861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🧠</a:t>
            </a:r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Neo4j Knowledge Graph Design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398" y="1496139"/>
            <a:ext cx="266652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Sophisticated Schema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06398" y="2114193"/>
            <a:ext cx="13217604" cy="3531632"/>
          </a:xfrm>
          <a:prstGeom prst="roundRect">
            <a:avLst>
              <a:gd name="adj" fmla="val 2401"/>
            </a:avLst>
          </a:prstGeom>
          <a:solidFill>
            <a:srgbClr val="162227"/>
          </a:solidFill>
          <a:ln/>
        </p:spPr>
      </p:sp>
      <p:sp>
        <p:nvSpPr>
          <p:cNvPr id="5" name="Shape 3"/>
          <p:cNvSpPr/>
          <p:nvPr/>
        </p:nvSpPr>
        <p:spPr>
          <a:xfrm>
            <a:off x="696397" y="2114193"/>
            <a:ext cx="13237607" cy="3531632"/>
          </a:xfrm>
          <a:prstGeom prst="roundRect">
            <a:avLst>
              <a:gd name="adj" fmla="val 857"/>
            </a:avLst>
          </a:prstGeom>
          <a:solidFill>
            <a:srgbClr val="162227"/>
          </a:solidFill>
          <a:ln/>
        </p:spPr>
      </p:sp>
      <p:sp>
        <p:nvSpPr>
          <p:cNvPr id="6" name="Text 4"/>
          <p:cNvSpPr/>
          <p:nvPr/>
        </p:nvSpPr>
        <p:spPr>
          <a:xfrm>
            <a:off x="898208" y="2265521"/>
            <a:ext cx="12833985" cy="3228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Node Types(:Page {url, title, text_len})(:Asset {url, type, filename})(:Chunk {id, modality, text})// Rich Relationships(Page)-[:LINKS_TO]-&gt;(Page) // Navigation flow(Page)-[:CONTAINS]-&gt;(Asset) // Asset ownership(Page)-[:HAS_CHUNK]-&gt;(Chunk) // Content chunks(Asset)-[:HAS_CHUNK]-&gt;(Chunk) // Asset content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6398" y="5948601"/>
            <a:ext cx="272403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Capabilities: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06398" y="6566654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Bidirectional Relationships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6398" y="6960156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Versioning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6398" y="7353657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Tagging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2025-08-25T15:35:51Z</dcterms:created>
  <dcterms:modified xsi:type="dcterms:W3CDTF">2025-08-25T15:35:51Z</dcterms:modified>
</cp:coreProperties>
</file>